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1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0E6B46-7E63-4CBA-8313-B9043891AA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5E098C-501F-40B9-BF35-2B9DDCDA1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91384B-1B55-4D9F-A6DA-F1FBD9C65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950ACF-CA43-4DF5-85F0-1F7790BD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EFC7AD-6B9D-4F52-9464-96DCEC586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08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FE34E3-51D7-4E34-AA69-62AFE6F70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8232EBE-DCDD-4467-B14F-C64EEF25BC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E5A05D-F0FB-4624-98F8-CA8BB1CBF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40E7A7A-E277-4A3C-A5E9-CE48BA0B5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BB3B10-25F9-47B1-B1F0-B239437EB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081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FCE8AB8-CCAA-4372-8655-D7BED5431F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587E456-A655-445A-AD03-21599C1407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CBA31DF-7AE7-41F6-ABDE-C33F0E0E3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F2E6E3-E123-4D94-A339-1B9B5D2A1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1F974C-16E4-4E66-8FA3-4E4574F42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506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6E454B-ED67-4AE2-A3D4-D51EA6BE9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D7F0FF-0242-4F33-8E7F-391EE57A6B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8308CA-115D-4D1D-AD17-D8FAB4A90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937ECB-02CE-43B8-BE07-1E12B149D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5DFD0E-9898-49DE-B2BF-D94AD89FA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21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BFE4AC-DEEB-4414-8140-A64A1B02B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33786D-E242-416C-A772-941728E3C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9AF427-168C-4E7A-8FA1-0A5969AB3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980A5C-4F80-4E25-966C-10BC07936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680524-B0C5-4335-A5E4-D9C868E80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4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702D6-65CD-413C-80BF-A2635D3FF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556539-038D-4396-A5FE-9731251AD2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40694B-0DFF-4C6D-8E90-6EF3A8BD4D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CDC7CF-0A60-4FC7-AA1C-78CC6AABB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78D39B-F5B9-4CEB-A22B-F3A4F7612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70BAF3-CA01-441A-8F06-F3E23B085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783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9262D-54C9-4A33-8FD4-A88A3FD71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E60521-8FEB-4D3F-8BB0-B48CF9142C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8F10E34-2AE7-4623-9DBD-BDEB827458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E9EB6B7-A4E5-47CC-9155-850A924720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B59CBEF-2679-4B4C-AF65-B229E90FA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631F7E8-BB16-4F79-8912-A570858A5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6BB05C2-C200-47E6-8D35-A0E3994D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1743A05-3A37-442C-8DCC-BBB655ADB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63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7F64BA-FFE0-43CB-9879-BFA6B2858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EB6375B-B401-4237-9525-2E9846474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6C9306-D4FE-477C-91B4-ED00D8126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BF8F111-B291-4F8A-87F5-A65E659D4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63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0C1E35A-C862-44DA-A120-20FD8C684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741D566-DAC6-4039-B7AA-051FC0D79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AFE3395-924E-4DB7-BA51-1296DE815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461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84E183-EBC3-493F-81B5-53A125C3C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7B0BF9-EF19-427E-9F0F-6E2E9C1BA8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9046A91-C117-433A-92F9-F5E7A2E0B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DC3A02-6066-442F-B3DE-A1DD774F9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8D6BBD-1947-43AE-86B8-D023F31E8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328867-28F6-462F-A309-7FAC2B1BB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017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765E12-B75C-40B6-BAB8-460EFECCE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AE893A8-3FAF-4707-A7C2-68B8FE73CD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4B97BD3-B1A1-44BB-8C30-3DBE0580C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DABD10-B649-4016-8286-138D1D928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16DEB8-AEB6-46BD-8641-B6D009E6C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5EBF16A-7BF5-4998-84F5-BAECFAD2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36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E4CD7E-46F7-4F8F-8EEF-2776D9DE1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5F96D7-2CD2-44E1-9402-2119F0222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C423DB-5B1F-4717-92B2-E7561E821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BBEFB-AE66-4E3A-936C-554B52D297DC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566F64-12E2-4D60-8983-38AA2C03DA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25B44F-28CF-42D6-BD24-CC00D90C5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E97887-7AA7-4E5E-91A8-0FE8FD1FC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07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cyberleninka.ru/article/n/bekgraunder-kak-odin-iz-sovremennyh-sposobov-pr-kommunikatsiy" TargetMode="External"/><Relationship Id="rId2" Type="http://schemas.openxmlformats.org/officeDocument/2006/relationships/hyperlink" Target="https://odkkirova.ru/storage/app/media/metodicheskaja-rabota/infsoprkdu22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yberleninka.ru/article/n/etapy-informatsionnogo-soprovozhdeniya-sobytiy" TargetMode="External"/><Relationship Id="rId4" Type="http://schemas.openxmlformats.org/officeDocument/2006/relationships/hyperlink" Target="https://cyberleninka.ru/article/n/press-reliz-v-strukture-pr-deyatelnost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9C864E-C202-4723-A5C4-26757CBC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/>
              <a:t>ТЕМА ЛЕКЦИИ 3. ИНФОРМАЦИОННОЕ СОПРОВОЖДЕНИЕ СПЕЦИАЛЬНЫХ МЕРОПРИЯТИЙ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7AB13F1-690B-46E2-82DB-E03CCBB3BF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92315"/>
            <a:ext cx="9144000" cy="2188564"/>
          </a:xfrm>
        </p:spPr>
        <p:txBody>
          <a:bodyPr>
            <a:normAutofit fontScale="92500" lnSpcReduction="10000"/>
          </a:bodyPr>
          <a:lstStyle/>
          <a:p>
            <a:pPr marL="457200" lvl="0" indent="-457200" algn="just" fontAlgn="t">
              <a:buFont typeface="+mj-lt"/>
              <a:buAutoNum type="arabicPeriod"/>
            </a:pPr>
            <a:r>
              <a:rPr lang="ru-RU" sz="3200" b="1" dirty="0"/>
              <a:t>Этапы информационного сопровождения специальных мероприятий</a:t>
            </a:r>
            <a:endParaRPr lang="ru-RU" sz="3200" dirty="0"/>
          </a:p>
          <a:p>
            <a:pPr marL="457200" lvl="0" indent="-457200" algn="just" fontAlgn="t">
              <a:buFont typeface="+mj-lt"/>
              <a:buAutoNum type="arabicPeriod"/>
            </a:pPr>
            <a:r>
              <a:rPr lang="ru-RU" sz="3200" b="1" dirty="0"/>
              <a:t>Эффективное использование СМИ для реализации специальных мероприятий  </a:t>
            </a:r>
            <a:endParaRPr lang="ru-RU" sz="3200" dirty="0"/>
          </a:p>
          <a:p>
            <a:pPr fontAlgn="t"/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749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9A3268-CB57-4D9D-99E4-2E655A931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Анонсирование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6D6A84-04E6-4FF2-9B1E-084077D926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sz="3200" dirty="0"/>
              <a:t>Функцию анонсирования выполняет и афиша, и классический жанр PR-текстов пресс-релиз, может быть задействован широкий спектр иных информационных материалов</a:t>
            </a:r>
          </a:p>
          <a:p>
            <a:pPr marL="0" indent="0" algn="just" fontAlgn="t">
              <a:buNone/>
            </a:pPr>
            <a:r>
              <a:rPr lang="ru-RU" sz="3200" dirty="0"/>
              <a:t>На этом этапе целевым группам дается </a:t>
            </a:r>
            <a:r>
              <a:rPr lang="ru-RU" sz="3200" b="1" dirty="0"/>
              <a:t>четкое представление о том, как будет проходить мероприятие</a:t>
            </a:r>
            <a:r>
              <a:rPr lang="ru-RU" sz="3200" dirty="0"/>
              <a:t>, что дает возможность спланировать свои действия в процессе мероприятия, также привлечь к мероприятию участников, еще не принявших решение об участии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158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FEC40-563B-4A34-8250-82A0DB7FF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Информационные сообщения этого этапа </a:t>
            </a:r>
            <a:r>
              <a:rPr lang="ru-RU" b="1" dirty="0"/>
              <a:t>содержат конкретизирующую информацию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9BF578-E715-4B8B-B1F3-3266BB4A8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место</a:t>
            </a:r>
          </a:p>
          <a:p>
            <a:r>
              <a:rPr lang="ru-RU" dirty="0"/>
              <a:t>дата и время</a:t>
            </a:r>
          </a:p>
          <a:p>
            <a:r>
              <a:rPr lang="ru-RU" dirty="0"/>
              <a:t> формат</a:t>
            </a:r>
          </a:p>
          <a:p>
            <a:r>
              <a:rPr lang="ru-RU" dirty="0"/>
              <a:t>необходимость записи / покупки билета или иные условия участия</a:t>
            </a:r>
          </a:p>
          <a:p>
            <a:r>
              <a:rPr lang="ru-RU" dirty="0"/>
              <a:t>подробности логистики (как добраться до места проведения)</a:t>
            </a:r>
          </a:p>
          <a:p>
            <a:r>
              <a:rPr lang="ru-RU" dirty="0"/>
              <a:t>точная информация о спикерах / участниках</a:t>
            </a:r>
          </a:p>
          <a:p>
            <a:r>
              <a:rPr lang="ru-RU" dirty="0"/>
              <a:t>количество доступных мест</a:t>
            </a:r>
          </a:p>
          <a:p>
            <a:r>
              <a:rPr lang="ru-RU" dirty="0"/>
              <a:t> программа или информация, где её можно изучить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754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4C6BD6-86BE-4ECD-89A9-457743B53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Проблемными точками могут стать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EA0E4D-4D30-424E-A29C-46279FBD1B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3515"/>
            <a:ext cx="10515600" cy="3913448"/>
          </a:xfrm>
        </p:spPr>
        <p:txBody>
          <a:bodyPr/>
          <a:lstStyle/>
          <a:p>
            <a:r>
              <a:rPr lang="ru-RU" sz="4400" dirty="0"/>
              <a:t>на массовых мероприятиях — изменение в составе приглашенных звезд</a:t>
            </a:r>
          </a:p>
          <a:p>
            <a:r>
              <a:rPr lang="ru-RU" sz="4400" dirty="0"/>
              <a:t>в более локальных — изменение места, навигации внутри события, время и длительность отдельных его этапов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876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6945CB-6C19-4F65-B47B-3B3B447F3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Ожидание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97982C-5926-4A49-84D6-8AC108C7C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 fontAlgn="t"/>
            <a:r>
              <a:rPr lang="ru-RU" dirty="0"/>
              <a:t>Во-первых, содержит детальную организационную информацию, участники получают подробные инструкции, что и как будет происходить, узнают о персонах, инструментах, каналах коммуникации, которые помогут им комфортно погрузиться в мероприятие</a:t>
            </a:r>
          </a:p>
          <a:p>
            <a:pPr algn="just" fontAlgn="t"/>
            <a:r>
              <a:rPr lang="ru-RU" dirty="0"/>
              <a:t>Во-вторых, сообщения этого этапа работают на эмоциональную составляющую, они призваны довести аудиторию до точки кипения, заставить их ждать начала с нетерпением</a:t>
            </a:r>
          </a:p>
          <a:p>
            <a:pPr algn="just" fontAlgn="t"/>
            <a:r>
              <a:rPr lang="ru-RU" dirty="0"/>
              <a:t>В-третьих, если мероприятие требует какой-то активной подготовки от участников сообщения этого этапа должны их стимулировать и мотивировать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527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AB241-1AB0-4076-BDDF-3A14F406A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Трансляция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8BCA40-6AD3-42CB-B1A3-277D60430D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sz="3200" dirty="0"/>
              <a:t>Этот этап предполагает освещение мероприятия в режиме реального времени</a:t>
            </a:r>
          </a:p>
          <a:p>
            <a:pPr marL="0" indent="0" algn="just" fontAlgn="t">
              <a:buNone/>
            </a:pPr>
            <a:r>
              <a:rPr lang="ru-RU" sz="3200" dirty="0"/>
              <a:t>Современные технологии позволяют решать эту задачу не только для масштабных мероприятий (фестивалей, соревнований, олимпиады), но и для локальных — конференций, форумов, праздников и т. д.)</a:t>
            </a:r>
          </a:p>
          <a:p>
            <a:pPr marL="0" indent="0" algn="just" fontAlgn="t">
              <a:buNone/>
            </a:pPr>
            <a:r>
              <a:rPr lang="ru-RU" sz="3200" dirty="0"/>
              <a:t>От формата проведения мероприятия зависит аудитория, на которую направлена коммуникация на этом этапе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5915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AF2DCE-C6BC-45C9-A8C3-D02A5B43D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Освещение итогов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E6179E-DCC4-4979-98D2-5EE4C26BE6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sz="3600" dirty="0"/>
              <a:t>Этот этап предполагает и активную работу с журналистами, освещающими событие, и работу информационного центра / PR-отдела, освещающего событие на собственных площадках</a:t>
            </a:r>
          </a:p>
          <a:p>
            <a:pPr marL="0" indent="0" algn="just" fontAlgn="t">
              <a:buNone/>
            </a:pPr>
            <a:r>
              <a:rPr lang="ru-RU" sz="3600" b="1" dirty="0"/>
              <a:t>Задачи этого этапа </a:t>
            </a:r>
            <a:r>
              <a:rPr lang="ru-RU" sz="3600" dirty="0"/>
              <a:t>— подведение итогов, создание целостного представления для тех, кто присутствовал, и описание происходящего для тех, кто не стал участником мероприятия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5712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F156CF-9B93-4B58-9247-A07A31875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Осмысление и впечатления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2986DB-7C4D-48F4-8D1D-E70E54613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fontAlgn="t">
              <a:buNone/>
            </a:pPr>
            <a:r>
              <a:rPr lang="ru-RU" dirty="0"/>
              <a:t>Специалисты практики называют этот этап </a:t>
            </a:r>
            <a:r>
              <a:rPr lang="ru-RU" b="1" dirty="0"/>
              <a:t>«пост-пост». </a:t>
            </a:r>
          </a:p>
          <a:p>
            <a:pPr marL="0" indent="0" algn="just" fontAlgn="t">
              <a:buNone/>
            </a:pPr>
            <a:r>
              <a:rPr lang="ru-RU" dirty="0"/>
              <a:t>Если предыдущий этап содержит материалы новостного характера, но к этому этапу относят </a:t>
            </a:r>
            <a:r>
              <a:rPr lang="ru-RU" b="1" dirty="0"/>
              <a:t>аналитическую информацию</a:t>
            </a:r>
            <a:r>
              <a:rPr lang="ru-RU" dirty="0"/>
              <a:t>, которая не имеет такой жесткой временной привязки, как новости</a:t>
            </a:r>
          </a:p>
          <a:p>
            <a:pPr marL="0" indent="0" algn="just" fontAlgn="t">
              <a:buNone/>
            </a:pPr>
            <a:r>
              <a:rPr lang="ru-RU" b="1" dirty="0"/>
              <a:t>Задачи этого этапа </a:t>
            </a:r>
            <a:r>
              <a:rPr lang="ru-RU" dirty="0"/>
              <a:t>схожи с предыдущим, но представляют информацию, которая презентует результаты, помогает аудитории их оценить, обозначает значимость события для сферы, в которой оно проходило, перспективы использования результатов</a:t>
            </a:r>
          </a:p>
          <a:p>
            <a:pPr marL="0" indent="0" algn="just" fontAlgn="t">
              <a:buNone/>
            </a:pPr>
            <a:r>
              <a:rPr lang="ru-RU" dirty="0"/>
              <a:t>Задачи этого этапа могут быть решены, соответственно, </a:t>
            </a:r>
            <a:r>
              <a:rPr lang="ru-RU" b="1" dirty="0"/>
              <a:t>с помощью аналитических жанров</a:t>
            </a:r>
            <a:r>
              <a:rPr lang="ru-RU" dirty="0"/>
              <a:t>: интервью, обзоры, аналитические статьи, экспертное мнение, рецензии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1080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6F6205-4C17-4C02-A612-CD7BE3344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Надежда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BAB002-372D-4A5A-BD36-88F97CF982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t">
              <a:buNone/>
            </a:pPr>
            <a:r>
              <a:rPr lang="ru-RU" dirty="0"/>
              <a:t>Этот этап актуален для регулярных специальных событий, например, ежегодных</a:t>
            </a:r>
          </a:p>
          <a:p>
            <a:pPr marL="0" indent="0" algn="just" fontAlgn="t">
              <a:buNone/>
            </a:pPr>
            <a:r>
              <a:rPr lang="ru-RU" dirty="0"/>
              <a:t>Его цель — </a:t>
            </a:r>
            <a:r>
              <a:rPr lang="ru-RU" b="1" dirty="0"/>
              <a:t>не дать аудитории забыть об ивенте </a:t>
            </a:r>
            <a:r>
              <a:rPr lang="ru-RU" dirty="0"/>
              <a:t>в период затишья, эмоциях и впечатлениях, которые они на нем пережили, и поддерживать желание принять участие в следующем, надеяться, что пережить все приятные моменты можно будет еще раз</a:t>
            </a:r>
          </a:p>
          <a:p>
            <a:pPr marL="0" indent="0" algn="just">
              <a:buNone/>
            </a:pPr>
            <a:r>
              <a:rPr lang="ru-RU" dirty="0"/>
              <a:t>Этот этап замыкает цикл информационного сопровождения мероприятия и длится до объявления об организации очередного мероприятия, позволяя одной коммуникационной кампании плавно перетечь в следующую</a:t>
            </a:r>
          </a:p>
        </p:txBody>
      </p:sp>
    </p:spTree>
    <p:extLst>
      <p:ext uri="{BB962C8B-B14F-4D97-AF65-F5344CB8AC3E}">
        <p14:creationId xmlns:p14="http://schemas.microsoft.com/office/powerpoint/2010/main" val="2513545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B20F1E-1FA6-4F27-BBEB-F0EAC7B20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2. Эффективное использование СМИ для реализации специальных мероприятий 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F39CC1-AFF0-434D-807A-89287846C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b="1" dirty="0"/>
              <a:t>Традиционной схемой, позволяющей обеспечить наибольший эффект продвижения специального мероприятия, являются</a:t>
            </a:r>
            <a:r>
              <a:rPr lang="ru-RU" sz="4000" dirty="0"/>
              <a:t>: задействование наружной рекламы на весь период подготовки и проведения события</a:t>
            </a:r>
          </a:p>
          <a:p>
            <a:pPr marL="0" indent="0" algn="just">
              <a:buNone/>
            </a:pPr>
            <a:r>
              <a:rPr lang="ru-RU" sz="4000" dirty="0"/>
              <a:t>реклама на местных каналах телевидения</a:t>
            </a:r>
          </a:p>
          <a:p>
            <a:pPr marL="0" indent="0" algn="just">
              <a:buNone/>
            </a:pPr>
            <a:r>
              <a:rPr lang="ru-RU" sz="4000" dirty="0"/>
              <a:t>размещение рекламы в прессе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049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1C826D-C4BB-4812-851A-4717767D1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Пресс-релиз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44DA5D-D818-4FCD-9B25-B52F0E191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fontAlgn="t">
              <a:buNone/>
            </a:pPr>
            <a:r>
              <a:rPr lang="ru-RU" sz="4000" dirty="0"/>
              <a:t>представляет собой </a:t>
            </a:r>
            <a:r>
              <a:rPr lang="ru-RU" sz="4000" b="1" dirty="0"/>
              <a:t>сообщение, содержащее важную новость или полезную информацию для широкой аудитории</a:t>
            </a:r>
            <a:endParaRPr lang="ru-RU" sz="4000" dirty="0"/>
          </a:p>
          <a:p>
            <a:pPr marL="0" indent="0" algn="just" fontAlgn="t">
              <a:buNone/>
            </a:pPr>
            <a:r>
              <a:rPr lang="ru-RU" sz="4000" dirty="0"/>
              <a:t>Такими новостями могут быть, например, известия о проведении семинаров, об открытии нового представительства или о слиянии с др. компанией, о предоставлении нового вида услуг и т.д.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663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DE89B0-E5EB-40EE-9636-17CE03CBF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i="1" dirty="0"/>
              <a:t>1</a:t>
            </a:r>
            <a:r>
              <a:rPr lang="ru-RU" b="1" i="1" dirty="0"/>
              <a:t>. Этапы информационного сопровождения специальных мероприятий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D699BE-F2C5-4DFC-BB66-B9C2E1576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Эффективность специального мероприятия зависит не только от качества подготовки самого мероприятия, его бюджета, соответствия стратегическим целям компании, но и от отражения мероприятия в </a:t>
            </a:r>
            <a:r>
              <a:rPr lang="ru-RU" sz="4400" b="1" dirty="0"/>
              <a:t>коммуникационном пространстве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08009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C3928-C443-4154-A6B1-44D7072B8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b="1" dirty="0"/>
              <a:t>Пресс-релизы бывают нескольких разновидностей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10F4D8-4D26-4B67-A53A-2591E5946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Autofit/>
          </a:bodyPr>
          <a:lstStyle/>
          <a:p>
            <a:pPr algn="just" fontAlgn="t"/>
            <a:r>
              <a:rPr lang="ru-RU" sz="4000" b="1" dirty="0"/>
              <a:t>Пресс-релиз-анонс</a:t>
            </a:r>
            <a:r>
              <a:rPr lang="ru-RU" sz="4000" dirty="0"/>
              <a:t> - информация сообщает о событии, которое только должно произойти</a:t>
            </a:r>
          </a:p>
          <a:p>
            <a:pPr algn="just" fontAlgn="t"/>
            <a:r>
              <a:rPr lang="ru-RU" sz="4000" b="1" dirty="0"/>
              <a:t>Пресс-релиз-новость (</a:t>
            </a:r>
            <a:r>
              <a:rPr lang="ru-RU" sz="4000" b="1" dirty="0" err="1"/>
              <a:t>ньюс</a:t>
            </a:r>
            <a:r>
              <a:rPr lang="ru-RU" sz="4000" b="1" dirty="0"/>
              <a:t>-релиз)</a:t>
            </a:r>
            <a:r>
              <a:rPr lang="ru-RU" sz="4000" dirty="0"/>
              <a:t> - несет в себе информацию об уже свершившемся событии</a:t>
            </a:r>
          </a:p>
          <a:p>
            <a:pPr algn="just" fontAlgn="t"/>
            <a:r>
              <a:rPr lang="ru-RU" sz="4000" b="1" dirty="0"/>
              <a:t>Информационный пресс-релиз</a:t>
            </a:r>
            <a:r>
              <a:rPr lang="ru-RU" sz="4000" dirty="0"/>
              <a:t> - информирует о текущем, еще не завершенном событии</a:t>
            </a:r>
          </a:p>
        </p:txBody>
      </p:sp>
    </p:spTree>
    <p:extLst>
      <p:ext uri="{BB962C8B-B14F-4D97-AF65-F5344CB8AC3E}">
        <p14:creationId xmlns:p14="http://schemas.microsoft.com/office/powerpoint/2010/main" val="3704443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66A4D-CDF2-415D-B826-7C6414400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Основная задача пресс-релиза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EC4C6E-F87A-42BE-AA0E-57C81C771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t">
              <a:buNone/>
            </a:pPr>
            <a:r>
              <a:rPr lang="ru-RU" sz="4400" dirty="0"/>
              <a:t>заинтересовать журналистов, сделать так, чтобы они захотели писать о событии в вашей компании</a:t>
            </a:r>
          </a:p>
          <a:p>
            <a:pPr marL="0" indent="0" algn="just">
              <a:buNone/>
            </a:pPr>
            <a:r>
              <a:rPr lang="ru-RU" sz="4400" dirty="0"/>
              <a:t>Представители СМИ выступают в качестве целевой аудитории, которую должна заинтересовать информация</a:t>
            </a:r>
          </a:p>
        </p:txBody>
      </p:sp>
    </p:spTree>
    <p:extLst>
      <p:ext uri="{BB962C8B-B14F-4D97-AF65-F5344CB8AC3E}">
        <p14:creationId xmlns:p14="http://schemas.microsoft.com/office/powerpoint/2010/main" val="42210988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E6F4A1-83D2-4C9C-87D3-337CD0AF6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Правила составления пресс-релиза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65B0FF-C850-48A2-AD18-C0DD1155D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t"/>
            <a:r>
              <a:rPr lang="ru-RU" dirty="0"/>
              <a:t>информация пресс-релиза должна быть интересна и нужна аудитории того издания, куда направляется пресс-релиз</a:t>
            </a:r>
          </a:p>
          <a:p>
            <a:pPr algn="just" fontAlgn="t"/>
            <a:r>
              <a:rPr lang="ru-RU" dirty="0"/>
              <a:t>информация должна быть актуальной</a:t>
            </a:r>
          </a:p>
          <a:p>
            <a:pPr algn="just" fontAlgn="t"/>
            <a:r>
              <a:rPr lang="ru-RU" dirty="0"/>
              <a:t>информация должна быть близка к читателям, общественно-значимой и связана с какой-нибудь общественно-важной проблемой</a:t>
            </a:r>
          </a:p>
          <a:p>
            <a:pPr algn="just" fontAlgn="t"/>
            <a:r>
              <a:rPr lang="ru-RU" dirty="0"/>
              <a:t>информация должна быть «свежей»</a:t>
            </a:r>
          </a:p>
          <a:p>
            <a:pPr algn="just" fontAlgn="t"/>
            <a:r>
              <a:rPr lang="ru-RU" dirty="0"/>
              <a:t>важно, если в пресс-релизе присутствуют слова одного или нескольких лидеров мнений на данную тему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8304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BDB96A-F3E2-46F4-A3D0-C9FFE7DCE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Лид – это первый абзац пресс-релиза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9BD94E-90C3-430F-B07C-58E7A14440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/>
              <a:t> должен состоять из одного предложения, в котором кратко излагается суть новости</a:t>
            </a:r>
          </a:p>
          <a:p>
            <a:pPr marL="0" indent="0" algn="just">
              <a:buNone/>
            </a:pPr>
            <a:r>
              <a:rPr lang="ru-RU" sz="4000" dirty="0"/>
              <a:t>Здесь нужно указать информацию в следующем порядке: кто является участником произошедшего события или новости, что за событие, новость, когда и где оно произошло, почему оно произошло и как оно произошло</a:t>
            </a:r>
          </a:p>
        </p:txBody>
      </p:sp>
    </p:spTree>
    <p:extLst>
      <p:ext uri="{BB962C8B-B14F-4D97-AF65-F5344CB8AC3E}">
        <p14:creationId xmlns:p14="http://schemas.microsoft.com/office/powerpoint/2010/main" val="8280537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1E429-45DC-4749-ADA9-28859C979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Пресс-релиз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77E707-651A-4592-92D8-1992D18B5E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/>
              <a:t>печатается на </a:t>
            </a:r>
            <a:r>
              <a:rPr lang="ru-RU" sz="4800" b="1" dirty="0"/>
              <a:t>фирменном бланке</a:t>
            </a:r>
            <a:r>
              <a:rPr lang="ru-RU" sz="4800" dirty="0"/>
              <a:t> через два интервала с широкими полями</a:t>
            </a:r>
          </a:p>
          <a:p>
            <a:pPr marL="0" indent="0" algn="just">
              <a:buNone/>
            </a:pPr>
            <a:r>
              <a:rPr lang="ru-RU" sz="4800" dirty="0"/>
              <a:t> Свободное место необходимо редактору для комментариев и правок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08728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7B28CE-8590-4EA9-BC6D-9C5406E15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Основной текст пресс-релиза может быть построен по принципу </a:t>
            </a:r>
            <a:br>
              <a:rPr lang="ru-RU" b="1" dirty="0"/>
            </a:br>
            <a:r>
              <a:rPr lang="ru-RU" b="1" dirty="0"/>
              <a:t>«перевернутой пирамиды»,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F7937C-B8EE-45D4-A224-F3C5039EA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3515"/>
            <a:ext cx="10515600" cy="391344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/>
              <a:t>согласно которому </a:t>
            </a:r>
            <a:r>
              <a:rPr lang="ru-RU" sz="4000" b="1" dirty="0"/>
              <a:t>информационное ядро сообщения</a:t>
            </a:r>
            <a:r>
              <a:rPr lang="ru-RU" sz="4000" dirty="0"/>
              <a:t>, обозначенное и расшифрованное в первом абзаце текста, более полно раскрывается в нескольких небольших (2-3 предложения) уточняющих абзацах, расположенных в порядке убывания их значимости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4757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E48832-7B39-4FE3-A67F-A36CFCBFD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Для достижения </a:t>
            </a:r>
            <a:r>
              <a:rPr lang="ru-RU" b="1" dirty="0"/>
              <a:t>главной функции пресс-релиза</a:t>
            </a:r>
            <a:r>
              <a:rPr lang="ru-RU" dirty="0"/>
              <a:t> - </a:t>
            </a:r>
            <a:r>
              <a:rPr lang="ru-RU" b="1" dirty="0"/>
              <a:t>информационной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D43E54-6B06-451B-91B9-0DA7E6D17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/>
              <a:t>- при написании пресс-релиза можно пренебречь художественностью и красотой текста: здесь допустимы лексические повторы, тавтологии, более того, они необходимы, когда помогают избежать двусмысленности текста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4300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9255B6-C580-4DA8-B238-FA26E5244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Пресс-релиз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19AE57-30C6-4306-BB41-DBAD28B6A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/>
              <a:t>не должен содержать оценочных данных или информации рекламного характера</a:t>
            </a:r>
          </a:p>
          <a:p>
            <a:pPr marL="0" indent="0" algn="just">
              <a:buNone/>
            </a:pPr>
            <a:r>
              <a:rPr lang="ru-RU" sz="3600" dirty="0"/>
              <a:t>В материалах нельзя допускать неточности, преувеличения или неуемное самовосхваление</a:t>
            </a:r>
          </a:p>
          <a:p>
            <a:pPr marL="0" indent="0" algn="just">
              <a:buNone/>
            </a:pPr>
            <a:r>
              <a:rPr lang="ru-RU" sz="3600" dirty="0"/>
              <a:t>Он должен быть небольшим по объему (лучше на 1 странице, но не более 2-х) и содержать в себе информацию только об одной-единственной новости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8602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279798-1401-4F00-BEF0-887457C94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Бэкграундер</a:t>
            </a:r>
            <a:r>
              <a:rPr lang="ru-RU" b="1" dirty="0"/>
              <a:t> (от англ.  </a:t>
            </a:r>
            <a:r>
              <a:rPr lang="ru-RU" b="1" dirty="0" err="1"/>
              <a:t>backgrounder</a:t>
            </a:r>
            <a:r>
              <a:rPr lang="ru-RU" b="1" dirty="0"/>
              <a:t>)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53445D-12F0-4127-A499-910345F0B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 fontAlgn="t">
              <a:buNone/>
            </a:pPr>
            <a:r>
              <a:rPr lang="ru-RU" sz="4800" dirty="0"/>
              <a:t>– это информация текущего характера в виде новости, не являющейся сенсацией</a:t>
            </a:r>
          </a:p>
          <a:p>
            <a:pPr marL="0" indent="0" algn="just">
              <a:buNone/>
            </a:pPr>
            <a:r>
              <a:rPr lang="ru-RU" sz="4800" dirty="0"/>
              <a:t>Например, информация о новых направлениях деятельности, о текущих мероприятиях, о предстоящем специальном мероприятии</a:t>
            </a:r>
          </a:p>
        </p:txBody>
      </p:sp>
    </p:spTree>
    <p:extLst>
      <p:ext uri="{BB962C8B-B14F-4D97-AF65-F5344CB8AC3E}">
        <p14:creationId xmlns:p14="http://schemas.microsoft.com/office/powerpoint/2010/main" val="18049332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23F73B-361C-43B7-AF22-5BC22D35A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Цель </a:t>
            </a:r>
            <a:r>
              <a:rPr lang="ru-RU" b="1" dirty="0" err="1"/>
              <a:t>бэкграундера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1B3FB0-B177-4D8C-9748-F725542E42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dirty="0"/>
              <a:t> информировать и отвечать на возможные вопросы</a:t>
            </a:r>
          </a:p>
          <a:p>
            <a:pPr marL="0" indent="0" algn="just">
              <a:buNone/>
            </a:pPr>
            <a:r>
              <a:rPr lang="ru-RU" sz="4400" dirty="0"/>
              <a:t>Часто при написании </a:t>
            </a:r>
            <a:r>
              <a:rPr lang="ru-RU" sz="4400" b="1" dirty="0" err="1"/>
              <a:t>бэкграундера</a:t>
            </a:r>
            <a:r>
              <a:rPr lang="ru-RU" sz="4400" dirty="0"/>
              <a:t> используют подзаголовки, которые выполняют роль кратких ответов на возможные вопросы и придают информации законченную структуру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3227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C5A5E9-BB4E-497C-B75C-32F56DBB5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Грамотно выстроенное </a:t>
            </a:r>
            <a:r>
              <a:rPr lang="ru-RU" b="1" dirty="0"/>
              <a:t>информационное сопровождение</a:t>
            </a:r>
            <a:r>
              <a:rPr lang="ru-RU" dirty="0"/>
              <a:t>,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6628A7-B524-43B9-9979-BF82421A1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с одной стороны, позволяет </a:t>
            </a:r>
            <a:r>
              <a:rPr lang="ru-RU" sz="3600" b="1" dirty="0"/>
              <a:t>значительно расширить аудиторию</a:t>
            </a:r>
            <a:r>
              <a:rPr lang="ru-RU" sz="3600" dirty="0"/>
              <a:t>, на которую будет оказано коммуникационное воздействие (выходящее далеко за пределы категорий участников и партнеров), с другой стороны, </a:t>
            </a:r>
            <a:r>
              <a:rPr lang="ru-RU" sz="3600" b="1" dirty="0"/>
              <a:t>увеличить время</a:t>
            </a:r>
            <a:r>
              <a:rPr lang="ru-RU" sz="3600" dirty="0"/>
              <a:t>, в течение которого мероприятие, а следовательно, и компания-организатор, присутствует в информационной повестке</a:t>
            </a:r>
          </a:p>
        </p:txBody>
      </p:sp>
    </p:spTree>
    <p:extLst>
      <p:ext uri="{BB962C8B-B14F-4D97-AF65-F5344CB8AC3E}">
        <p14:creationId xmlns:p14="http://schemas.microsoft.com/office/powerpoint/2010/main" val="36951811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D6FFF6-FAC5-45EF-A022-1B6BF5398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Пресс-кит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DAE86B-6D21-4259-B9B9-51715EE7D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fontAlgn="t">
              <a:buNone/>
            </a:pPr>
            <a:r>
              <a:rPr lang="ru-RU" sz="4800" dirty="0"/>
              <a:t>– это сборник нескольких Р</a:t>
            </a:r>
            <a:r>
              <a:rPr lang="en-US" sz="4800" dirty="0"/>
              <a:t>R</a:t>
            </a:r>
            <a:r>
              <a:rPr lang="ru-RU" sz="4800" dirty="0"/>
              <a:t>-документов, обычно раздаваемый журналистам во время различных Р</a:t>
            </a:r>
            <a:r>
              <a:rPr lang="en-US" sz="4800" dirty="0"/>
              <a:t>R</a:t>
            </a:r>
            <a:r>
              <a:rPr lang="ru-RU" sz="4800" dirty="0"/>
              <a:t>-мероприятий: выставок, пресс-конференций, пресс-туров, презентаций, собраний акционеров и тому подобное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9949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6E14D8-D1BC-4DC8-9C1E-85F5D9FB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Пресс-кит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A5830C-2FA8-43F1-83B6-139A8C705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/>
              <a:t>представляет собой совокупность материалов, потенциально полезных для газеты или журнала</a:t>
            </a:r>
          </a:p>
          <a:p>
            <a:pPr marL="0" indent="0" algn="just">
              <a:buNone/>
            </a:pPr>
            <a:r>
              <a:rPr lang="ru-RU" sz="4000" dirty="0"/>
              <a:t>Такие материалы должны содержать интересные данные о предстоящем событии и краткий обзор производимой компанией-организатором продукции с фотографиями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35457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27CA98-AB8B-44F9-BF04-053C48799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Задача </a:t>
            </a:r>
            <a:r>
              <a:rPr lang="ru-RU" b="1" dirty="0"/>
              <a:t>пресс-кита</a:t>
            </a:r>
            <a:r>
              <a:rPr lang="ru-RU" dirty="0"/>
              <a:t> -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90724B-71A7-4772-B566-F5DE4A4649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/>
              <a:t>предоставить журналистам исчерпывающую информацию о происходящем специальном мероприятии, его основных действующих лицах, а также о самой организации, устраивающей это событие, её руководителях, сфере деятельности, товарах и услугах, её истории и многом другом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8244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983A9A-3E78-4DAD-B57B-871EE43A6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Большинство </a:t>
            </a:r>
            <a:r>
              <a:rPr lang="ru-RU" b="1" dirty="0" err="1"/>
              <a:t>бэкграундеров</a:t>
            </a:r>
            <a:r>
              <a:rPr lang="ru-RU" dirty="0"/>
              <a:t> состоит из </a:t>
            </a:r>
            <a:r>
              <a:rPr lang="ru-RU" b="1" dirty="0"/>
              <a:t>следующих основных частей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DEDC24-6227-434D-AD22-BEFE9215C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 fontAlgn="t">
              <a:buNone/>
            </a:pPr>
            <a:r>
              <a:rPr lang="ru-RU" sz="3200" dirty="0"/>
              <a:t>1. заголовок, ясно дающий понять тему материала</a:t>
            </a:r>
          </a:p>
          <a:p>
            <a:pPr marL="0" indent="0" algn="just" fontAlgn="t">
              <a:buNone/>
            </a:pPr>
            <a:r>
              <a:rPr lang="ru-RU" sz="3200" dirty="0"/>
              <a:t>2. история вопроса</a:t>
            </a:r>
          </a:p>
          <a:p>
            <a:pPr marL="0" indent="0" algn="just" fontAlgn="t">
              <a:buNone/>
            </a:pPr>
            <a:r>
              <a:rPr lang="ru-RU" sz="3200" dirty="0"/>
              <a:t>3. развитие и динамика темы </a:t>
            </a:r>
            <a:r>
              <a:rPr lang="ru-RU" sz="3200" dirty="0" err="1"/>
              <a:t>бэкграундера</a:t>
            </a:r>
            <a:endParaRPr lang="ru-RU" sz="3200" dirty="0"/>
          </a:p>
          <a:p>
            <a:pPr marL="0" indent="0" algn="just" fontAlgn="t">
              <a:buNone/>
            </a:pPr>
            <a:r>
              <a:rPr lang="ru-RU" sz="3200" dirty="0"/>
              <a:t>4. ссылки на различные государственные структуры, исследовательские организации и научные институты в </a:t>
            </a:r>
            <a:r>
              <a:rPr lang="ru-RU" sz="3200" dirty="0" err="1"/>
              <a:t>бэкграундере</a:t>
            </a:r>
            <a:r>
              <a:rPr lang="ru-RU" sz="3200" dirty="0"/>
              <a:t> всегда благоприятно воспринимаются читателями</a:t>
            </a:r>
          </a:p>
          <a:p>
            <a:pPr marL="0" indent="0" algn="just">
              <a:buNone/>
            </a:pPr>
            <a:r>
              <a:rPr lang="ru-RU" sz="3200" dirty="0"/>
              <a:t>5. развернутые сведения о предмете рекламируемого материала</a:t>
            </a:r>
          </a:p>
        </p:txBody>
      </p:sp>
    </p:spTree>
    <p:extLst>
      <p:ext uri="{BB962C8B-B14F-4D97-AF65-F5344CB8AC3E}">
        <p14:creationId xmlns:p14="http://schemas.microsoft.com/office/powerpoint/2010/main" val="7546471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D61C29-DDCB-446D-A404-EA3E7008B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Привлечь внимание средств массовой информации к планируемому    </a:t>
            </a:r>
            <a:br>
              <a:rPr lang="ru-RU" b="1" dirty="0"/>
            </a:br>
            <a:r>
              <a:rPr lang="ru-RU" b="1" dirty="0"/>
              <a:t>специальному мероприятию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CA1E1B-5CA9-41DD-BDC5-048EB4286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18543"/>
            <a:ext cx="10515600" cy="395841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/>
              <a:t>можно также проведением </a:t>
            </a:r>
            <a:r>
              <a:rPr lang="ru-RU" sz="4800" b="1" dirty="0"/>
              <a:t>пресс-конференции</a:t>
            </a:r>
            <a:r>
              <a:rPr lang="ru-RU" sz="4800" dirty="0"/>
              <a:t>, тема которой не относится напрямую к будущему событию, однако цель должна состоять именно в привлечении к нему внимания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577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2F88BD-141E-4462-87EE-8991058EE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118"/>
          </a:xfrm>
        </p:spPr>
        <p:txBody>
          <a:bodyPr/>
          <a:lstStyle/>
          <a:p>
            <a:r>
              <a:rPr lang="ru-RU" b="1" dirty="0"/>
              <a:t>Источники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1F4864-D7C7-43A2-B8C0-681C0B1BC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9095"/>
            <a:ext cx="10515600" cy="5113780"/>
          </a:xfrm>
        </p:spPr>
        <p:txBody>
          <a:bodyPr>
            <a:normAutofit fontScale="625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Варакута</a:t>
            </a:r>
            <a:r>
              <a:rPr lang="ru-RU" dirty="0"/>
              <a:t> С.А. Связи с общественностью: Учебное пособие. — М.: ИНФРА-М, 2009. — 207 с. — (Высшее образование) http://library.lgaki.info:404/2017/Варакута_Связи%20_с_общественностью.pdf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Информационное сопровождение деятельности культурно-досуговых учреждений. </a:t>
            </a:r>
            <a:r>
              <a:rPr lang="en-US" dirty="0"/>
              <a:t>URL: </a:t>
            </a:r>
            <a:r>
              <a:rPr lang="en-US" u="sng" dirty="0">
                <a:hlinkClick r:id="rId2"/>
              </a:rPr>
              <a:t>https://odkkirova.ru/storage/app/media/metodicheskaja-rabota/infsoprkdu22.pdf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Козлова К. А., Крячко Н. А. </a:t>
            </a:r>
            <a:r>
              <a:rPr lang="ru-RU" dirty="0" err="1"/>
              <a:t>Бэкграундер</a:t>
            </a:r>
            <a:r>
              <a:rPr lang="ru-RU" dirty="0"/>
              <a:t> как один из современных способов PR-коммуникаций // Проблемы современной экономики (Новосибирск). </a:t>
            </a:r>
            <a:r>
              <a:rPr lang="en-US" dirty="0"/>
              <a:t>2010. №2-2. URL: </a:t>
            </a:r>
            <a:r>
              <a:rPr lang="en-US" u="sng" dirty="0">
                <a:hlinkClick r:id="rId3"/>
              </a:rPr>
              <a:t>https://cyberleninka.ru/article/n/bekgraunder-kak-odin-iz-sovremennyh-sposobov-pr-kommunikatsiy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Радионцева</a:t>
            </a:r>
            <a:r>
              <a:rPr lang="ru-RU" dirty="0"/>
              <a:t> Е. С. Технологии связей с общественностью : учебное пособие / Е. С. </a:t>
            </a:r>
            <a:r>
              <a:rPr lang="ru-RU" dirty="0" err="1"/>
              <a:t>Радионцева</a:t>
            </a:r>
            <a:r>
              <a:rPr lang="ru-RU" dirty="0"/>
              <a:t>. — Омск : Омский государственный технический университет, 2023. — 97 c. — ISBN 978-5-8149-3644-8. — Текст : электронный // Цифровой образовательный ресурс IPR SMART : [сайт]. — URL: https://www.iprbookshop.ru/140870.html.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Романцов А. Н. </a:t>
            </a:r>
            <a:r>
              <a:rPr lang="ru-RU" dirty="0" err="1"/>
              <a:t>Event</a:t>
            </a:r>
            <a:r>
              <a:rPr lang="ru-RU" dirty="0"/>
              <a:t>-маркетинг. Сущность и особенности организации (2-е издание) : практическое пособие / А. Н. Романцов. — Москва : Дашков и К, Ай Пи Эр Медиа, 2017. — 89 c. — ISBN 978-5-394-01544-1. — Текст : электронный // Цифровой образовательный ресурс IPR SMART : [сайт]. — URL: https://www.iprbookshop.ru/57071.html.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Чекалова Н. И. Пресс-релиз в структуре PR-деятельности // Научный вестник МГТУ ГА. 2009. </a:t>
            </a:r>
            <a:r>
              <a:rPr lang="en-US" dirty="0"/>
              <a:t>№146. URL: </a:t>
            </a:r>
            <a:r>
              <a:rPr lang="en-US" u="sng" dirty="0">
                <a:hlinkClick r:id="rId4"/>
              </a:rPr>
              <a:t>https://cyberleninka.ru/article/n/press-reliz-v-strukture-pr-deyatelnosti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Янчевская</a:t>
            </a:r>
            <a:r>
              <a:rPr lang="ru-RU" dirty="0"/>
              <a:t> К. А., Васильева И. А., Копылова К. А. Этапы информационного сопровождения событий // PRРИМРА. </a:t>
            </a:r>
            <a:r>
              <a:rPr lang="en-US" dirty="0"/>
              <a:t>2022. №26-27. URL: </a:t>
            </a:r>
            <a:r>
              <a:rPr lang="en-US" u="sng" dirty="0">
                <a:hlinkClick r:id="rId5"/>
              </a:rPr>
              <a:t>https://cyberleninka.ru/article/n/etapy-informatsionnogo-soprovozhdeniya-sobytiy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100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9E563B-048C-4E63-AA23-2F0E77B78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10 этапов, решающих различные задачи взаимодействия с аудиторией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D2BF75-B637-48AC-AF88-D09DB6766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10000"/>
          </a:bodyPr>
          <a:lstStyle/>
          <a:p>
            <a:pPr marL="0" indent="0" fontAlgn="t">
              <a:buNone/>
            </a:pPr>
            <a:r>
              <a:rPr lang="ru-RU" dirty="0"/>
              <a:t>1. Погружение в тему</a:t>
            </a:r>
          </a:p>
          <a:p>
            <a:pPr marL="0" indent="0" fontAlgn="t">
              <a:buNone/>
            </a:pPr>
            <a:r>
              <a:rPr lang="ru-RU" dirty="0"/>
              <a:t>2. Проектирование</a:t>
            </a:r>
          </a:p>
          <a:p>
            <a:pPr marL="0" indent="0" fontAlgn="t">
              <a:buNone/>
            </a:pPr>
            <a:r>
              <a:rPr lang="ru-RU" dirty="0"/>
              <a:t>3. Приглашение</a:t>
            </a:r>
          </a:p>
          <a:p>
            <a:pPr marL="0" indent="0" fontAlgn="t">
              <a:buNone/>
            </a:pPr>
            <a:r>
              <a:rPr lang="ru-RU" dirty="0"/>
              <a:t>4. Подогрев</a:t>
            </a:r>
          </a:p>
          <a:p>
            <a:pPr marL="0" indent="0" fontAlgn="t">
              <a:buNone/>
            </a:pPr>
            <a:r>
              <a:rPr lang="ru-RU" dirty="0"/>
              <a:t>5. Анонсирование</a:t>
            </a:r>
          </a:p>
          <a:p>
            <a:pPr marL="0" indent="0" fontAlgn="t">
              <a:buNone/>
            </a:pPr>
            <a:r>
              <a:rPr lang="ru-RU" dirty="0"/>
              <a:t>6. Ожидание</a:t>
            </a:r>
          </a:p>
          <a:p>
            <a:pPr marL="0" indent="0" fontAlgn="t">
              <a:buNone/>
            </a:pPr>
            <a:r>
              <a:rPr lang="ru-RU" dirty="0"/>
              <a:t>7. Трансляция</a:t>
            </a:r>
          </a:p>
          <a:p>
            <a:pPr marL="0" indent="0" fontAlgn="t">
              <a:buNone/>
            </a:pPr>
            <a:r>
              <a:rPr lang="ru-RU" dirty="0"/>
              <a:t>8. Освещение итогов</a:t>
            </a:r>
          </a:p>
          <a:p>
            <a:pPr marL="0" indent="0" fontAlgn="t">
              <a:buNone/>
            </a:pPr>
            <a:r>
              <a:rPr lang="ru-RU" dirty="0"/>
              <a:t>9. Осмысление и впечатления</a:t>
            </a:r>
          </a:p>
          <a:p>
            <a:pPr marL="0" indent="0" fontAlgn="t">
              <a:buNone/>
            </a:pPr>
            <a:r>
              <a:rPr lang="ru-RU" dirty="0"/>
              <a:t>10. Надежда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083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777FBC-BC08-45F0-AE0D-B1604C50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Погружение в тему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E64D18-1102-4169-B569-A295EAF6B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fontAlgn="t">
              <a:buNone/>
            </a:pPr>
            <a:r>
              <a:rPr lang="ru-RU" sz="3600" dirty="0"/>
              <a:t>Этот этап предполагает актуализацию в коммуникативном пространстве проблем, задач, на решение которых будет направлено событие</a:t>
            </a:r>
          </a:p>
          <a:p>
            <a:pPr marL="0" indent="0" algn="just" fontAlgn="t">
              <a:buNone/>
            </a:pPr>
            <a:r>
              <a:rPr lang="ru-RU" sz="3600" dirty="0"/>
              <a:t>Этот этап особенно важен для мероприятия, которое будет проходить впервые</a:t>
            </a:r>
          </a:p>
          <a:p>
            <a:pPr marL="0" indent="0" algn="just" fontAlgn="t">
              <a:buNone/>
            </a:pPr>
            <a:r>
              <a:rPr lang="ru-RU" sz="3600" b="1" dirty="0"/>
              <a:t>Цель этапа</a:t>
            </a:r>
            <a:r>
              <a:rPr lang="ru-RU" sz="3600" dirty="0"/>
              <a:t> — внедрить в информационное поле смысловые точки, связанные с темой мероприятия, сформировать у аудитории мнение «что-то нужно делать»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3632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C0F0E4-CB47-425B-93E6-00E94B347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Проектирование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C4FB74-EA3B-43B5-A7B8-1BE150844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dirty="0"/>
              <a:t>На этом этапе в коммуникационном пространстве появляется идея события</a:t>
            </a:r>
          </a:p>
          <a:p>
            <a:pPr marL="0" indent="0" algn="just" fontAlgn="t">
              <a:buNone/>
            </a:pPr>
            <a:r>
              <a:rPr lang="ru-RU" dirty="0"/>
              <a:t>Сообщается о намерениях реализовать мероприятие, озвучиваются задумки организаторов</a:t>
            </a:r>
          </a:p>
          <a:p>
            <a:pPr marL="0" indent="0" algn="just" fontAlgn="t">
              <a:buNone/>
            </a:pPr>
            <a:r>
              <a:rPr lang="ru-RU" dirty="0"/>
              <a:t>Приобретают очертания представления о месте и времени проведения, масштабности события</a:t>
            </a:r>
          </a:p>
          <a:p>
            <a:pPr marL="0" indent="0" algn="just" fontAlgn="t">
              <a:buNone/>
            </a:pPr>
            <a:r>
              <a:rPr lang="ru-RU" dirty="0"/>
              <a:t>Достоверность и статусность информации этого этапа обеспечивает опора на мнение первых лиц организации Сообщения транслируются либо от лица ключевых фигур, либо со ссылкой на их позицию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9190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4AB510-331B-43D4-B598-47DCC0F7E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Приглашение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5D09BA-13C2-4295-A0AE-A7FBA8EFF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t">
              <a:buNone/>
            </a:pPr>
            <a:r>
              <a:rPr lang="ru-RU" dirty="0"/>
              <a:t>Задача этого этапа </a:t>
            </a:r>
            <a:r>
              <a:rPr lang="ru-RU" b="1" dirty="0"/>
              <a:t>уведомить участников о предстоящем мероприятии,</a:t>
            </a:r>
            <a:r>
              <a:rPr lang="ru-RU" dirty="0"/>
              <a:t> сформировать личную заинтересованность, пригласить их к регистрации, подготовке к событию</a:t>
            </a:r>
          </a:p>
          <a:p>
            <a:pPr marL="0" indent="0" algn="just" fontAlgn="t">
              <a:buNone/>
            </a:pPr>
            <a:r>
              <a:rPr lang="ru-RU" dirty="0"/>
              <a:t>Информационное взаимодействие с аудиторией может строиться в двух направлениях — </a:t>
            </a:r>
            <a:r>
              <a:rPr lang="ru-RU" b="1" dirty="0"/>
              <a:t>прямая коммуникация</a:t>
            </a:r>
            <a:r>
              <a:rPr lang="ru-RU" dirty="0"/>
              <a:t> (с VIP-участниками, имеющейся базой потенциальных участников, через организации-партнеры), </a:t>
            </a:r>
            <a:r>
              <a:rPr lang="ru-RU" b="1" dirty="0"/>
              <a:t>массовая коммуникация</a:t>
            </a:r>
            <a:r>
              <a:rPr lang="ru-RU" dirty="0"/>
              <a:t> (на площадках СМИ и собственных медиа).</a:t>
            </a:r>
          </a:p>
          <a:p>
            <a:pPr marL="0" indent="0" algn="just" fontAlgn="t">
              <a:buNone/>
            </a:pPr>
            <a:r>
              <a:rPr lang="ru-RU" dirty="0"/>
              <a:t>Отдельно на этом этапе решаются задачи по обеспечению присутствия на мероприятии важных / почетных гостей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936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6FE7E-F92B-416F-AAE7-4987B0DAD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Подогрев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4096E5-5B09-4110-B82C-868CF1AA2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dirty="0"/>
              <a:t>Задача этого этапа — </a:t>
            </a:r>
            <a:r>
              <a:rPr lang="ru-RU" b="1" dirty="0"/>
              <a:t>повысить интерес к мероприятию </a:t>
            </a:r>
            <a:r>
              <a:rPr lang="ru-RU" dirty="0"/>
              <a:t>перед официальным объявлением запуска или детальным анонсированием</a:t>
            </a:r>
          </a:p>
          <a:p>
            <a:pPr marL="0" indent="0" algn="just" fontAlgn="t">
              <a:buNone/>
            </a:pPr>
            <a:r>
              <a:rPr lang="ru-RU" dirty="0"/>
              <a:t>Подогрев увеличивает присутствие мероприятия в </a:t>
            </a:r>
            <a:r>
              <a:rPr lang="ru-RU" dirty="0" err="1"/>
              <a:t>инфополе</a:t>
            </a:r>
            <a:r>
              <a:rPr lang="ru-RU" dirty="0"/>
              <a:t>, вовлекает новых участников и привлекает внимание аудитории</a:t>
            </a:r>
          </a:p>
          <a:p>
            <a:pPr marL="0" indent="0" algn="just" fontAlgn="t">
              <a:buNone/>
            </a:pPr>
            <a:r>
              <a:rPr lang="ru-RU" dirty="0"/>
              <a:t>Ещё одна функция сообщений этого этапа — </a:t>
            </a:r>
            <a:r>
              <a:rPr lang="ru-RU" b="1" dirty="0"/>
              <a:t>увеличение степени участия и эмоциональной привязки</a:t>
            </a:r>
          </a:p>
          <a:p>
            <a:pPr marL="0" indent="0" algn="just" fontAlgn="t">
              <a:buNone/>
            </a:pPr>
            <a:r>
              <a:rPr lang="ru-RU" dirty="0"/>
              <a:t>Это своего рода тест-драйв: к происходящему могут прикоснуться все желающие, независимо от того, примут они участие в самом мероприятии или нет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885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1D06A4-31C7-4C5A-9402-96B6EBA60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Можно привести следующие примеры сообщений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AA040C-22A7-4D25-A655-13CC65248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15018"/>
          </a:xfrm>
        </p:spPr>
        <p:txBody>
          <a:bodyPr>
            <a:normAutofit lnSpcReduction="10000"/>
          </a:bodyPr>
          <a:lstStyle/>
          <a:p>
            <a:pPr algn="just" fontAlgn="t">
              <a:buFontTx/>
              <a:buChar char="-"/>
            </a:pPr>
            <a:r>
              <a:rPr lang="ru-RU" dirty="0"/>
              <a:t>исторические факты о мероприятии в интересной инфографики</a:t>
            </a:r>
          </a:p>
          <a:p>
            <a:pPr algn="just" fontAlgn="t">
              <a:buFontTx/>
              <a:buChar char="-"/>
            </a:pPr>
            <a:r>
              <a:rPr lang="ru-RU" dirty="0"/>
              <a:t>опросы и предложения по организации ивента</a:t>
            </a:r>
          </a:p>
          <a:p>
            <a:pPr marL="0" indent="0" algn="just" fontAlgn="t">
              <a:buNone/>
            </a:pPr>
            <a:r>
              <a:rPr lang="ru-RU" dirty="0"/>
              <a:t>- эмоциональные материалы (в духе «как это было» и «как это будет»)</a:t>
            </a:r>
          </a:p>
          <a:p>
            <a:pPr marL="0" indent="0" algn="just" fontAlgn="t">
              <a:buNone/>
            </a:pPr>
            <a:r>
              <a:rPr lang="ru-RU" dirty="0"/>
              <a:t>- открытые онлайн-конкурсы в группе мероприятия: фотоработы на заданную тему, сочинение названия, гимна, слогана и т. д. </a:t>
            </a:r>
          </a:p>
          <a:p>
            <a:pPr marL="0" indent="0" algn="just" fontAlgn="t">
              <a:buNone/>
            </a:pPr>
            <a:r>
              <a:rPr lang="ru-RU" dirty="0"/>
              <a:t>- розыгрыши от спонсоров и организаторов мероприятия — помогают распространить информацию о мероприятии через репосты и отметки</a:t>
            </a:r>
          </a:p>
          <a:p>
            <a:pPr marL="0" indent="0" algn="just" fontAlgn="t">
              <a:buNone/>
            </a:pPr>
            <a:r>
              <a:rPr lang="ru-RU" dirty="0"/>
              <a:t>- поиск партнёров для участия в конкурсе или компании (если не с кем пойти)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56515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2028</Words>
  <Application>Microsoft Office PowerPoint</Application>
  <PresentationFormat>Широкоэкранный</PresentationFormat>
  <Paragraphs>142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Тема Office</vt:lpstr>
      <vt:lpstr>ТЕМА ЛЕКЦИИ 3. ИНФОРМАЦИОННОЕ СОПРОВОЖДЕНИЕ СПЕЦИАЛЬНЫХ МЕРОПРИЯТИЙ </vt:lpstr>
      <vt:lpstr>1. Этапы информационного сопровождения специальных мероприятий </vt:lpstr>
      <vt:lpstr>Грамотно выстроенное информационное сопровождение, </vt:lpstr>
      <vt:lpstr>10 этапов, решающих различные задачи взаимодействия с аудиторией</vt:lpstr>
      <vt:lpstr>Погружение в тему </vt:lpstr>
      <vt:lpstr>Проектирование </vt:lpstr>
      <vt:lpstr>Приглашение </vt:lpstr>
      <vt:lpstr>Подогрев </vt:lpstr>
      <vt:lpstr>Можно привести следующие примеры сообщений</vt:lpstr>
      <vt:lpstr>Анонсирование </vt:lpstr>
      <vt:lpstr>Информационные сообщения этого этапа содержат конкретизирующую информацию</vt:lpstr>
      <vt:lpstr>Проблемными точками могут стать</vt:lpstr>
      <vt:lpstr>Ожидание </vt:lpstr>
      <vt:lpstr>Трансляция </vt:lpstr>
      <vt:lpstr>Освещение итогов </vt:lpstr>
      <vt:lpstr>Осмысление и впечатления </vt:lpstr>
      <vt:lpstr>Надежда </vt:lpstr>
      <vt:lpstr>2. Эффективное использование СМИ для реализации специальных мероприятий   </vt:lpstr>
      <vt:lpstr>Пресс-релиз</vt:lpstr>
      <vt:lpstr>Пресс-релизы бывают нескольких разновидностей</vt:lpstr>
      <vt:lpstr>Основная задача пресс-релиза </vt:lpstr>
      <vt:lpstr>Правила составления пресс-релиза</vt:lpstr>
      <vt:lpstr>Лид – это первый абзац пресс-релиза</vt:lpstr>
      <vt:lpstr>Пресс-релиз</vt:lpstr>
      <vt:lpstr>Основной текст пресс-релиза может быть построен по принципу  «перевернутой пирамиды», </vt:lpstr>
      <vt:lpstr>Для достижения главной функции пресс-релиза - информационной </vt:lpstr>
      <vt:lpstr>Пресс-релиз </vt:lpstr>
      <vt:lpstr>Бэкграундер (от англ.  backgrounder) </vt:lpstr>
      <vt:lpstr>Цель бэкграундера </vt:lpstr>
      <vt:lpstr>Пресс-кит</vt:lpstr>
      <vt:lpstr>Пресс-кит</vt:lpstr>
      <vt:lpstr>Задача пресс-кита - </vt:lpstr>
      <vt:lpstr>Большинство бэкграундеров состоит из следующих основных частей: </vt:lpstr>
      <vt:lpstr>Привлечь внимание средств массовой информации к планируемому     специальному мероприятию 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ЛЕКЦИИ 3. ИНФОРМАЦИОННОЕ СОПРОВОЖДЕНИЕ СПЕЦИАЛЬНЫХ МЕРОПРИЯТИЙ</dc:title>
  <dc:creator>thinker</dc:creator>
  <cp:lastModifiedBy>thinker</cp:lastModifiedBy>
  <cp:revision>3</cp:revision>
  <dcterms:created xsi:type="dcterms:W3CDTF">2025-01-12T08:20:15Z</dcterms:created>
  <dcterms:modified xsi:type="dcterms:W3CDTF">2025-01-12T09:44:56Z</dcterms:modified>
</cp:coreProperties>
</file>